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85" r:id="rId20"/>
    <p:sldId id="286" r:id="rId21"/>
    <p:sldId id="287" r:id="rId22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70" d="100"/>
          <a:sy n="70" d="100"/>
        </p:scale>
        <p:origin x="-1386" y="-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tiff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36D82-9574-4F01-9941-997F0C8EB9A9}" type="datetimeFigureOut">
              <a:rPr lang="en-US" smtClean="0"/>
              <a:pPr/>
              <a:t>1/14/2014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160D2-3282-49C9-935A-26108DBC7BF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2057400"/>
            <a:ext cx="86868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Bayes’ Decision Theory and it’s Practical </a:t>
            </a:r>
            <a:r>
              <a:rPr lang="en-US" b="1" dirty="0" smtClean="0"/>
              <a:t>Implementation </a:t>
            </a:r>
            <a:r>
              <a:rPr lang="en-US" b="1" dirty="0" smtClean="0"/>
              <a:t>on Satellite Images 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Bayes Rule: P1 = 0.7 and P2 = 0.3</a:t>
            </a:r>
            <a:endParaRPr lang="en-US" b="1" dirty="0"/>
          </a:p>
        </p:txBody>
      </p:sp>
      <p:pic>
        <p:nvPicPr>
          <p:cNvPr id="2050" name="Picture 2" descr="C:\Users\Anup\Desktop\bayes1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47800" y="1162050"/>
            <a:ext cx="6438900" cy="56959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b="1" dirty="0" smtClean="0"/>
              <a:t>Bayes Rule: P1 = 0.5 and P2 = 0.5</a:t>
            </a:r>
            <a:endParaRPr lang="en-US" b="1" dirty="0"/>
          </a:p>
        </p:txBody>
      </p:sp>
      <p:pic>
        <p:nvPicPr>
          <p:cNvPr id="3074" name="Picture 2" descr="C:\Users\Anup\Desktop\bayes2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95400" y="1162050"/>
            <a:ext cx="6438900" cy="56959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Multivariate Normal Distribution</a:t>
            </a:r>
            <a:endParaRPr lang="en-US" b="1" dirty="0"/>
          </a:p>
        </p:txBody>
      </p:sp>
      <p:pic>
        <p:nvPicPr>
          <p:cNvPr id="3074" name="Picture 2" descr="C:\Users\Anup\Desktop\isi ppt\17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1447800"/>
            <a:ext cx="7239000" cy="4419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/>
          <a:lstStyle/>
          <a:p>
            <a:r>
              <a:rPr lang="en-US" b="1" dirty="0" smtClean="0"/>
              <a:t>Concept of Covariance </a:t>
            </a:r>
            <a:endParaRPr lang="en-US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9200" y="1295400"/>
            <a:ext cx="6657975" cy="15621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3075" name="Picture 3" descr="C:\Users\Anup\Desktop\isi ppt\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76400" y="2895600"/>
            <a:ext cx="4876800" cy="281940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1371600" y="6019800"/>
            <a:ext cx="624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Relationship of x and y on the basis of sample points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8600" y="1066800"/>
            <a:ext cx="1295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Case 1</a:t>
            </a:r>
            <a:endParaRPr lang="en-US" b="1" dirty="0"/>
          </a:p>
        </p:txBody>
      </p:sp>
      <p:pic>
        <p:nvPicPr>
          <p:cNvPr id="3" name="Picture 2" descr="C:\Users\Anup\Desktop\isi ppt\3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33600" y="304800"/>
            <a:ext cx="3962400" cy="2705100"/>
          </a:xfrm>
          <a:prstGeom prst="rect">
            <a:avLst/>
          </a:prstGeom>
          <a:noFill/>
        </p:spPr>
      </p:pic>
      <p:pic>
        <p:nvPicPr>
          <p:cNvPr id="4099" name="Picture 3" descr="C:\Users\Anup\Desktop\isi ppt\4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3200400"/>
            <a:ext cx="4010025" cy="2781300"/>
          </a:xfrm>
          <a:prstGeom prst="rect">
            <a:avLst/>
          </a:prstGeom>
          <a:noFill/>
        </p:spPr>
      </p:pic>
      <p:pic>
        <p:nvPicPr>
          <p:cNvPr id="4100" name="Picture 4" descr="C:\Users\Anup\Desktop\isi ppt\5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029200" y="3048000"/>
            <a:ext cx="3933825" cy="3048000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1219200" y="6019800"/>
            <a:ext cx="1295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Case 2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781800" y="6096000"/>
            <a:ext cx="1295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Case 3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629400" y="609600"/>
            <a:ext cx="2057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Here R denotes the relationship between two variables on the basis of sample points: 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066800" y="533400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Positive Relationship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2286000" y="5105400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Negative Relationship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00" y="5105400"/>
            <a:ext cx="1447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Equally Distributed Relationship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0" y="533400"/>
            <a:ext cx="4419600" cy="1524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66800" y="2362200"/>
            <a:ext cx="4572000" cy="167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66800" y="4495800"/>
            <a:ext cx="6267450" cy="15621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52400"/>
            <a:ext cx="8229600" cy="990600"/>
          </a:xfrm>
        </p:spPr>
        <p:txBody>
          <a:bodyPr/>
          <a:lstStyle/>
          <a:p>
            <a:r>
              <a:rPr lang="en-US" b="1" dirty="0" smtClean="0"/>
              <a:t>Probability Density Function</a:t>
            </a:r>
            <a:endParaRPr lang="en-US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6800" y="1333500"/>
            <a:ext cx="6381750" cy="293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 descr="C:\Users\Anup\Desktop\isi ppt\1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4191000"/>
            <a:ext cx="4572000" cy="2476500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34596" y="4419600"/>
            <a:ext cx="4191000" cy="18097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229600" cy="838200"/>
          </a:xfrm>
        </p:spPr>
        <p:txBody>
          <a:bodyPr/>
          <a:lstStyle/>
          <a:p>
            <a:r>
              <a:rPr lang="en-US" b="1" dirty="0" smtClean="0"/>
              <a:t>Normal Distribution </a:t>
            </a:r>
            <a:endParaRPr lang="en-US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0" y="1447800"/>
            <a:ext cx="6638925" cy="3981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990600" y="5943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Stat Book: </a:t>
            </a:r>
            <a:r>
              <a:rPr lang="en-US" sz="2400" b="1" dirty="0" smtClean="0">
                <a:solidFill>
                  <a:srgbClr val="FF0000"/>
                </a:solidFill>
              </a:rPr>
              <a:t>C. R. </a:t>
            </a:r>
            <a:r>
              <a:rPr lang="en-US" sz="2400" b="1" dirty="0" err="1" smtClean="0">
                <a:solidFill>
                  <a:srgbClr val="FF0000"/>
                </a:solidFill>
              </a:rPr>
              <a:t>Rao</a:t>
            </a:r>
            <a:r>
              <a:rPr lang="en-US" sz="2400" b="1" dirty="0" smtClean="0"/>
              <a:t>: Linear Statistical Inference and its Applications</a:t>
            </a:r>
            <a:endParaRPr lang="en-US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9200" y="228600"/>
            <a:ext cx="6496050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4648200"/>
            <a:ext cx="5772150" cy="195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Implementation process of Density Function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534400" cy="5410200"/>
          </a:xfrm>
        </p:spPr>
        <p:txBody>
          <a:bodyPr>
            <a:normAutofit lnSpcReduction="10000"/>
          </a:bodyPr>
          <a:lstStyle/>
          <a:p>
            <a:r>
              <a:rPr lang="en-US" sz="1800" b="1" i="1" u="sng" dirty="0" smtClean="0">
                <a:latin typeface="Arial Narrow" pitchFamily="34" charset="0"/>
              </a:rPr>
              <a:t>Step 1</a:t>
            </a:r>
            <a:r>
              <a:rPr lang="en-US" sz="1800" dirty="0" smtClean="0">
                <a:latin typeface="Arial Narrow" pitchFamily="34" charset="0"/>
              </a:rPr>
              <a:t>: </a:t>
            </a:r>
            <a:r>
              <a:rPr lang="en-US" sz="1800" b="1" dirty="0" smtClean="0">
                <a:latin typeface="Arial Narrow" pitchFamily="34" charset="0"/>
              </a:rPr>
              <a:t>Calculate Mean of River Class :  T1 = [Mean1; Mean2; Mean3 ;Mean4];</a:t>
            </a:r>
          </a:p>
          <a:p>
            <a:pPr>
              <a:buNone/>
            </a:pPr>
            <a:r>
              <a:rPr lang="en-US" sz="1600" dirty="0" smtClean="0">
                <a:latin typeface="Arial Narrow" pitchFamily="34" charset="0"/>
              </a:rPr>
              <a:t>			Mean1 = mean of </a:t>
            </a:r>
            <a:r>
              <a:rPr lang="en-US" sz="1600" dirty="0" err="1" smtClean="0">
                <a:latin typeface="Arial Narrow" pitchFamily="34" charset="0"/>
              </a:rPr>
              <a:t>Rband</a:t>
            </a:r>
            <a:r>
              <a:rPr lang="en-US" sz="1600" dirty="0" smtClean="0">
                <a:latin typeface="Arial Narrow" pitchFamily="34" charset="0"/>
              </a:rPr>
              <a:t> image for 50 sample points</a:t>
            </a:r>
          </a:p>
          <a:p>
            <a:pPr>
              <a:buNone/>
            </a:pPr>
            <a:r>
              <a:rPr lang="en-US" sz="1600" dirty="0" smtClean="0">
                <a:latin typeface="Arial Narrow" pitchFamily="34" charset="0"/>
              </a:rPr>
              <a:t>			Mean2 = mean of </a:t>
            </a:r>
            <a:r>
              <a:rPr lang="en-US" sz="1600" dirty="0" err="1" smtClean="0">
                <a:latin typeface="Arial Narrow" pitchFamily="34" charset="0"/>
              </a:rPr>
              <a:t>Gband</a:t>
            </a:r>
            <a:r>
              <a:rPr lang="en-US" sz="1600" dirty="0" smtClean="0">
                <a:latin typeface="Arial Narrow" pitchFamily="34" charset="0"/>
              </a:rPr>
              <a:t> Image for 50 sample points</a:t>
            </a:r>
          </a:p>
          <a:p>
            <a:pPr>
              <a:buNone/>
            </a:pPr>
            <a:r>
              <a:rPr lang="en-US" sz="1600" dirty="0" smtClean="0">
                <a:latin typeface="Arial Narrow" pitchFamily="34" charset="0"/>
              </a:rPr>
              <a:t>			Mean3 = mean of </a:t>
            </a:r>
            <a:r>
              <a:rPr lang="en-US" sz="1600" dirty="0" err="1" smtClean="0">
                <a:latin typeface="Arial Narrow" pitchFamily="34" charset="0"/>
              </a:rPr>
              <a:t>Bband</a:t>
            </a:r>
            <a:r>
              <a:rPr lang="en-US" sz="1600" dirty="0" smtClean="0">
                <a:latin typeface="Arial Narrow" pitchFamily="34" charset="0"/>
              </a:rPr>
              <a:t> image for 50 sample points</a:t>
            </a:r>
          </a:p>
          <a:p>
            <a:pPr>
              <a:buNone/>
            </a:pPr>
            <a:r>
              <a:rPr lang="en-US" sz="1600" dirty="0" smtClean="0">
                <a:latin typeface="Arial Narrow" pitchFamily="34" charset="0"/>
              </a:rPr>
              <a:t>			Mean4 = mean of </a:t>
            </a:r>
            <a:r>
              <a:rPr lang="en-US" sz="1600" dirty="0" err="1" smtClean="0">
                <a:latin typeface="Arial Narrow" pitchFamily="34" charset="0"/>
              </a:rPr>
              <a:t>Iband</a:t>
            </a:r>
            <a:r>
              <a:rPr lang="en-US" sz="1600" dirty="0" smtClean="0">
                <a:latin typeface="Arial Narrow" pitchFamily="34" charset="0"/>
              </a:rPr>
              <a:t> image for 50 sample points</a:t>
            </a:r>
          </a:p>
          <a:p>
            <a:pPr>
              <a:buNone/>
            </a:pPr>
            <a:endParaRPr lang="en-US" sz="1600" dirty="0" smtClean="0">
              <a:latin typeface="Arial Narrow" pitchFamily="34" charset="0"/>
            </a:endParaRPr>
          </a:p>
          <a:p>
            <a:r>
              <a:rPr lang="en-US" sz="1800" b="1" i="1" u="sng" dirty="0" smtClean="0">
                <a:latin typeface="Arial Narrow" pitchFamily="34" charset="0"/>
              </a:rPr>
              <a:t>Step 2</a:t>
            </a:r>
            <a:r>
              <a:rPr lang="en-US" sz="1800" dirty="0" smtClean="0">
                <a:latin typeface="Arial Narrow" pitchFamily="34" charset="0"/>
              </a:rPr>
              <a:t>: </a:t>
            </a:r>
            <a:r>
              <a:rPr lang="en-US" sz="1800" b="1" dirty="0" smtClean="0">
                <a:latin typeface="Arial Narrow" pitchFamily="34" charset="0"/>
              </a:rPr>
              <a:t>Calculate Mean of </a:t>
            </a:r>
            <a:r>
              <a:rPr lang="en-US" sz="1800" b="1" dirty="0" err="1" smtClean="0">
                <a:latin typeface="Arial Narrow" pitchFamily="34" charset="0"/>
              </a:rPr>
              <a:t>NonRiver</a:t>
            </a:r>
            <a:r>
              <a:rPr lang="en-US" sz="1800" b="1" dirty="0" smtClean="0">
                <a:latin typeface="Arial Narrow" pitchFamily="34" charset="0"/>
              </a:rPr>
              <a:t> Class :  T2 = [Mean1; Mean2; Mean3; Mean4];</a:t>
            </a:r>
          </a:p>
          <a:p>
            <a:pPr>
              <a:buNone/>
            </a:pPr>
            <a:r>
              <a:rPr lang="en-US" sz="1600" dirty="0" smtClean="0">
                <a:latin typeface="Arial Narrow" pitchFamily="34" charset="0"/>
              </a:rPr>
              <a:t>			Mean1 = mean of </a:t>
            </a:r>
            <a:r>
              <a:rPr lang="en-US" sz="1600" dirty="0" err="1" smtClean="0">
                <a:latin typeface="Arial Narrow" pitchFamily="34" charset="0"/>
              </a:rPr>
              <a:t>Rband</a:t>
            </a:r>
            <a:r>
              <a:rPr lang="en-US" sz="1600" dirty="0" smtClean="0">
                <a:latin typeface="Arial Narrow" pitchFamily="34" charset="0"/>
              </a:rPr>
              <a:t> image for 100 sample points</a:t>
            </a:r>
          </a:p>
          <a:p>
            <a:pPr>
              <a:buNone/>
            </a:pPr>
            <a:r>
              <a:rPr lang="en-US" sz="1600" dirty="0" smtClean="0">
                <a:latin typeface="Arial Narrow" pitchFamily="34" charset="0"/>
              </a:rPr>
              <a:t>			Mean2 = mean of </a:t>
            </a:r>
            <a:r>
              <a:rPr lang="en-US" sz="1600" dirty="0" err="1" smtClean="0">
                <a:latin typeface="Arial Narrow" pitchFamily="34" charset="0"/>
              </a:rPr>
              <a:t>Gband</a:t>
            </a:r>
            <a:r>
              <a:rPr lang="en-US" sz="1600" dirty="0" smtClean="0">
                <a:latin typeface="Arial Narrow" pitchFamily="34" charset="0"/>
              </a:rPr>
              <a:t> Image for 100 sample points</a:t>
            </a:r>
          </a:p>
          <a:p>
            <a:pPr>
              <a:buNone/>
            </a:pPr>
            <a:r>
              <a:rPr lang="en-US" sz="1600" dirty="0" smtClean="0">
                <a:latin typeface="Arial Narrow" pitchFamily="34" charset="0"/>
              </a:rPr>
              <a:t>			Mean3 = mean of </a:t>
            </a:r>
            <a:r>
              <a:rPr lang="en-US" sz="1600" dirty="0" err="1" smtClean="0">
                <a:latin typeface="Arial Narrow" pitchFamily="34" charset="0"/>
              </a:rPr>
              <a:t>Bband</a:t>
            </a:r>
            <a:r>
              <a:rPr lang="en-US" sz="1600" dirty="0" smtClean="0">
                <a:latin typeface="Arial Narrow" pitchFamily="34" charset="0"/>
              </a:rPr>
              <a:t> image for 100 sample points</a:t>
            </a:r>
          </a:p>
          <a:p>
            <a:pPr>
              <a:buNone/>
            </a:pPr>
            <a:r>
              <a:rPr lang="en-US" sz="1600" dirty="0" smtClean="0">
                <a:latin typeface="Arial Narrow" pitchFamily="34" charset="0"/>
              </a:rPr>
              <a:t>			Mean4 = mean of </a:t>
            </a:r>
            <a:r>
              <a:rPr lang="en-US" sz="1600" dirty="0" err="1" smtClean="0">
                <a:latin typeface="Arial Narrow" pitchFamily="34" charset="0"/>
              </a:rPr>
              <a:t>Iband</a:t>
            </a:r>
            <a:r>
              <a:rPr lang="en-US" sz="1600" dirty="0" smtClean="0">
                <a:latin typeface="Arial Narrow" pitchFamily="34" charset="0"/>
              </a:rPr>
              <a:t> image for 100 sample points</a:t>
            </a:r>
          </a:p>
          <a:p>
            <a:pPr>
              <a:buNone/>
            </a:pPr>
            <a:endParaRPr lang="en-US" sz="1600" dirty="0" smtClean="0">
              <a:latin typeface="Arial Narrow" pitchFamily="34" charset="0"/>
            </a:endParaRPr>
          </a:p>
          <a:p>
            <a:r>
              <a:rPr lang="en-US" sz="1800" b="1" i="1" u="sng" dirty="0" smtClean="0">
                <a:latin typeface="Arial Narrow" pitchFamily="34" charset="0"/>
              </a:rPr>
              <a:t>Step 3</a:t>
            </a:r>
            <a:r>
              <a:rPr lang="en-US" sz="1800" dirty="0" smtClean="0">
                <a:latin typeface="Arial Narrow" pitchFamily="34" charset="0"/>
              </a:rPr>
              <a:t>: </a:t>
            </a:r>
            <a:r>
              <a:rPr lang="en-US" sz="1800" b="1" dirty="0" smtClean="0">
                <a:latin typeface="Arial Narrow" pitchFamily="34" charset="0"/>
              </a:rPr>
              <a:t>Calculate the Covariance Matrix for River Class </a:t>
            </a:r>
            <a:r>
              <a:rPr lang="en-US" sz="1800" dirty="0" smtClean="0">
                <a:latin typeface="Arial Narrow" pitchFamily="34" charset="0"/>
              </a:rPr>
              <a:t>for 50 samples which is </a:t>
            </a:r>
            <a:r>
              <a:rPr lang="en-US" sz="1800" b="1" dirty="0" smtClean="0">
                <a:latin typeface="Arial Narrow" pitchFamily="34" charset="0"/>
              </a:rPr>
              <a:t>4 * 4 </a:t>
            </a:r>
            <a:r>
              <a:rPr lang="en-US" sz="1800" dirty="0" smtClean="0">
                <a:latin typeface="Arial Narrow" pitchFamily="34" charset="0"/>
              </a:rPr>
              <a:t>dimensions. Basically </a:t>
            </a:r>
            <a:r>
              <a:rPr lang="en-US" sz="1800" b="1" dirty="0" smtClean="0">
                <a:latin typeface="Arial Narrow" pitchFamily="34" charset="0"/>
              </a:rPr>
              <a:t>(X – T1)</a:t>
            </a:r>
            <a:r>
              <a:rPr lang="en-US" sz="1800" dirty="0" smtClean="0">
                <a:latin typeface="Arial Narrow" pitchFamily="34" charset="0"/>
              </a:rPr>
              <a:t> deviation and </a:t>
            </a:r>
            <a:r>
              <a:rPr lang="en-US" sz="1800" b="1" dirty="0" smtClean="0">
                <a:latin typeface="Arial Narrow" pitchFamily="34" charset="0"/>
              </a:rPr>
              <a:t>(Y – T1) </a:t>
            </a:r>
            <a:r>
              <a:rPr lang="en-US" sz="1800" dirty="0" smtClean="0">
                <a:latin typeface="Arial Narrow" pitchFamily="34" charset="0"/>
              </a:rPr>
              <a:t>deviation and multiply it and summing up 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where X and Y represents  all the sample points considered for training ( R, G, B and I band image)  we will get 2^4 = 16 values in the covariance matrix for possible combinations of 4 band images. We are doing the deviation of sample points from the mean vector. 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(Apply covariance matrix calculation formula)</a:t>
            </a:r>
          </a:p>
          <a:p>
            <a:endParaRPr lang="en-US" sz="1600" dirty="0">
              <a:latin typeface="Arial Narrow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609600"/>
          </a:xfrm>
        </p:spPr>
        <p:txBody>
          <a:bodyPr>
            <a:noAutofit/>
          </a:bodyPr>
          <a:lstStyle/>
          <a:p>
            <a:r>
              <a:rPr lang="en-US" b="1" i="1" dirty="0" smtClean="0"/>
              <a:t>How to Implement </a:t>
            </a:r>
            <a:endParaRPr lang="en-US" b="1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838200"/>
            <a:ext cx="8458200" cy="601980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Four satellite Images of Kolkata (</a:t>
            </a:r>
            <a:r>
              <a:rPr lang="en-US" sz="2000" b="1" i="1" dirty="0" err="1" smtClean="0">
                <a:latin typeface="Times New Roman" pitchFamily="18" charset="0"/>
                <a:cs typeface="Times New Roman" pitchFamily="18" charset="0"/>
              </a:rPr>
              <a:t>Rband</a:t>
            </a:r>
            <a:r>
              <a:rPr lang="en-US" sz="2000" b="1" i="1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000" b="1" i="1" dirty="0" err="1" smtClean="0">
                <a:latin typeface="Times New Roman" pitchFamily="18" charset="0"/>
                <a:cs typeface="Times New Roman" pitchFamily="18" charset="0"/>
              </a:rPr>
              <a:t>Gband</a:t>
            </a:r>
            <a:r>
              <a:rPr lang="en-US" sz="2000" b="1" i="1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000" b="1" i="1" dirty="0" err="1" smtClean="0">
                <a:latin typeface="Times New Roman" pitchFamily="18" charset="0"/>
                <a:cs typeface="Times New Roman" pitchFamily="18" charset="0"/>
              </a:rPr>
              <a:t>Bband</a:t>
            </a:r>
            <a:r>
              <a:rPr lang="en-US" sz="2000" b="1" i="1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US" sz="2000" b="1" i="1" dirty="0" err="1" smtClean="0">
                <a:latin typeface="Times New Roman" pitchFamily="18" charset="0"/>
                <a:cs typeface="Times New Roman" pitchFamily="18" charset="0"/>
              </a:rPr>
              <a:t>Iband</a:t>
            </a: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) are given to you with equal image size (512 * 512).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The feature vector dimension is 4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Each pixel location we have four values. 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Two Classes are given (River and NonRiver) 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Take 50 sample points (Pixel location’s corresponding pixel values)  from river class for training </a:t>
            </a: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 of </a:t>
            </a: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each band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Take 100 sample points (Pixel location’s corresponding pixel values) from non river class for training </a:t>
            </a: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 of </a:t>
            </a: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each band.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Take (512 * 512) sample points (Pixel location’s corresponding pixel values)   for testing for each band.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Apply </a:t>
            </a: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Bayesian</a:t>
            </a: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 decision </a:t>
            </a: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rule to classify all the test sample either in river or </a:t>
            </a:r>
            <a:r>
              <a:rPr lang="en-US" sz="2000" i="1" dirty="0" err="1" smtClean="0">
                <a:latin typeface="Times New Roman" pitchFamily="18" charset="0"/>
                <a:cs typeface="Times New Roman" pitchFamily="18" charset="0"/>
              </a:rPr>
              <a:t>nonriver</a:t>
            </a: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 class denoting 0 and 255 at corresponding pixel locations.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Show the result in image form with black and white image (either 0 and 255)</a:t>
            </a:r>
          </a:p>
          <a:p>
            <a:endParaRPr lang="en-US" sz="2400" i="1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457200"/>
            <a:ext cx="8686800" cy="6172200"/>
          </a:xfrm>
        </p:spPr>
        <p:txBody>
          <a:bodyPr/>
          <a:lstStyle/>
          <a:p>
            <a:r>
              <a:rPr lang="en-US" sz="1800" b="1" i="1" u="sng" dirty="0" smtClean="0">
                <a:latin typeface="Arial Narrow" pitchFamily="34" charset="0"/>
              </a:rPr>
              <a:t>Step 4</a:t>
            </a:r>
            <a:r>
              <a:rPr lang="en-US" sz="1800" dirty="0" smtClean="0">
                <a:latin typeface="Arial Narrow" pitchFamily="34" charset="0"/>
              </a:rPr>
              <a:t>:  Calculate the </a:t>
            </a:r>
            <a:r>
              <a:rPr lang="en-US" sz="1800" b="1" dirty="0" smtClean="0">
                <a:latin typeface="Arial Narrow" pitchFamily="34" charset="0"/>
              </a:rPr>
              <a:t>Covariance Matrix for Non River Class </a:t>
            </a:r>
            <a:r>
              <a:rPr lang="en-US" sz="1800" dirty="0" smtClean="0">
                <a:latin typeface="Arial Narrow" pitchFamily="34" charset="0"/>
              </a:rPr>
              <a:t>for 100 samples which is </a:t>
            </a:r>
            <a:r>
              <a:rPr lang="en-US" sz="1800" b="1" dirty="0" smtClean="0">
                <a:latin typeface="Arial Narrow" pitchFamily="34" charset="0"/>
              </a:rPr>
              <a:t>4 * 4 dimensions</a:t>
            </a:r>
            <a:r>
              <a:rPr lang="en-US" sz="1800" dirty="0" smtClean="0">
                <a:latin typeface="Arial Narrow" pitchFamily="34" charset="0"/>
              </a:rPr>
              <a:t> also by applying same process explained in step 3. </a:t>
            </a:r>
          </a:p>
          <a:p>
            <a:pPr>
              <a:buNone/>
            </a:pPr>
            <a:endParaRPr lang="en-US" sz="1800" dirty="0" smtClean="0">
              <a:latin typeface="Arial Narrow" pitchFamily="34" charset="0"/>
            </a:endParaRPr>
          </a:p>
          <a:p>
            <a:r>
              <a:rPr lang="en-US" sz="1800" b="1" i="1" u="sng" dirty="0" smtClean="0">
                <a:latin typeface="Arial Narrow" pitchFamily="34" charset="0"/>
                <a:cs typeface="Arial" pitchFamily="34" charset="0"/>
              </a:rPr>
              <a:t>Step 5:</a:t>
            </a:r>
            <a:r>
              <a:rPr lang="en-US" sz="1800" dirty="0" smtClean="0">
                <a:latin typeface="Arial Narrow" pitchFamily="34" charset="0"/>
                <a:cs typeface="Arial" pitchFamily="34" charset="0"/>
              </a:rPr>
              <a:t> Take </a:t>
            </a:r>
            <a:r>
              <a:rPr lang="en-US" sz="1800" b="1" dirty="0" smtClean="0">
                <a:latin typeface="Arial Narrow" pitchFamily="34" charset="0"/>
                <a:cs typeface="Arial" pitchFamily="34" charset="0"/>
              </a:rPr>
              <a:t>whole image </a:t>
            </a:r>
            <a:r>
              <a:rPr lang="en-US" sz="1800" dirty="0" smtClean="0">
                <a:latin typeface="Arial Narrow" pitchFamily="34" charset="0"/>
                <a:cs typeface="Arial" pitchFamily="34" charset="0"/>
              </a:rPr>
              <a:t>for test data where : </a:t>
            </a:r>
            <a:r>
              <a:rPr lang="en-US" sz="1800" b="1" dirty="0" err="1" smtClean="0">
                <a:latin typeface="Arial Narrow" pitchFamily="34" charset="0"/>
                <a:cs typeface="Arial" pitchFamily="34" charset="0"/>
              </a:rPr>
              <a:t>test_data</a:t>
            </a:r>
            <a:r>
              <a:rPr lang="en-US" sz="1800" b="1" dirty="0" smtClean="0">
                <a:latin typeface="Arial Narrow" pitchFamily="34" charset="0"/>
                <a:cs typeface="Arial" pitchFamily="34" charset="0"/>
              </a:rPr>
              <a:t>= [</a:t>
            </a:r>
            <a:r>
              <a:rPr lang="en-US" sz="1800" b="1" dirty="0" err="1" smtClean="0">
                <a:latin typeface="Arial Narrow" pitchFamily="34" charset="0"/>
                <a:cs typeface="Arial" pitchFamily="34" charset="0"/>
              </a:rPr>
              <a:t>Rband_img</a:t>
            </a:r>
            <a:r>
              <a:rPr lang="en-US" sz="1800" b="1" dirty="0" smtClean="0">
                <a:latin typeface="Arial Narrow" pitchFamily="34" charset="0"/>
                <a:cs typeface="Arial" pitchFamily="34" charset="0"/>
              </a:rPr>
              <a:t>(</a:t>
            </a:r>
            <a:r>
              <a:rPr lang="en-US" sz="1800" b="1" dirty="0" err="1" smtClean="0">
                <a:latin typeface="Arial Narrow" pitchFamily="34" charset="0"/>
                <a:cs typeface="Arial" pitchFamily="34" charset="0"/>
              </a:rPr>
              <a:t>i,j</a:t>
            </a:r>
            <a:r>
              <a:rPr lang="en-US" sz="1800" b="1" dirty="0" smtClean="0">
                <a:latin typeface="Arial Narrow" pitchFamily="34" charset="0"/>
                <a:cs typeface="Arial" pitchFamily="34" charset="0"/>
              </a:rPr>
              <a:t>) </a:t>
            </a:r>
            <a:r>
              <a:rPr lang="en-US" sz="1800" b="1" dirty="0" err="1" smtClean="0">
                <a:latin typeface="Arial Narrow" pitchFamily="34" charset="0"/>
                <a:cs typeface="Arial" pitchFamily="34" charset="0"/>
              </a:rPr>
              <a:t>Gband_img</a:t>
            </a:r>
            <a:r>
              <a:rPr lang="en-US" sz="1800" b="1" dirty="0" smtClean="0">
                <a:latin typeface="Arial Narrow" pitchFamily="34" charset="0"/>
                <a:cs typeface="Arial" pitchFamily="34" charset="0"/>
              </a:rPr>
              <a:t>(</a:t>
            </a:r>
            <a:r>
              <a:rPr lang="en-US" sz="1800" b="1" dirty="0" err="1" smtClean="0">
                <a:latin typeface="Arial Narrow" pitchFamily="34" charset="0"/>
                <a:cs typeface="Arial" pitchFamily="34" charset="0"/>
              </a:rPr>
              <a:t>i,j</a:t>
            </a:r>
            <a:r>
              <a:rPr lang="en-US" sz="1800" b="1" dirty="0" smtClean="0">
                <a:latin typeface="Arial Narrow" pitchFamily="34" charset="0"/>
                <a:cs typeface="Arial" pitchFamily="34" charset="0"/>
              </a:rPr>
              <a:t>) </a:t>
            </a:r>
            <a:r>
              <a:rPr lang="en-US" sz="1800" b="1" dirty="0" err="1" smtClean="0">
                <a:latin typeface="Arial Narrow" pitchFamily="34" charset="0"/>
                <a:cs typeface="Arial" pitchFamily="34" charset="0"/>
              </a:rPr>
              <a:t>Bband_img</a:t>
            </a:r>
            <a:r>
              <a:rPr lang="en-US" sz="1800" b="1" dirty="0" smtClean="0">
                <a:latin typeface="Arial Narrow" pitchFamily="34" charset="0"/>
                <a:cs typeface="Arial" pitchFamily="34" charset="0"/>
              </a:rPr>
              <a:t>(</a:t>
            </a:r>
            <a:r>
              <a:rPr lang="en-US" sz="1800" b="1" dirty="0" err="1" smtClean="0">
                <a:latin typeface="Arial Narrow" pitchFamily="34" charset="0"/>
                <a:cs typeface="Arial" pitchFamily="34" charset="0"/>
              </a:rPr>
              <a:t>i,j</a:t>
            </a:r>
            <a:r>
              <a:rPr lang="en-US" sz="1800" b="1" dirty="0" smtClean="0">
                <a:latin typeface="Arial Narrow" pitchFamily="34" charset="0"/>
                <a:cs typeface="Arial" pitchFamily="34" charset="0"/>
              </a:rPr>
              <a:t>) </a:t>
            </a:r>
            <a:r>
              <a:rPr lang="en-US" sz="1800" b="1" dirty="0" err="1" smtClean="0">
                <a:latin typeface="Arial Narrow" pitchFamily="34" charset="0"/>
                <a:cs typeface="Arial" pitchFamily="34" charset="0"/>
              </a:rPr>
              <a:t>Iband_img</a:t>
            </a:r>
            <a:r>
              <a:rPr lang="en-US" sz="1800" b="1" dirty="0" smtClean="0">
                <a:latin typeface="Arial Narrow" pitchFamily="34" charset="0"/>
                <a:cs typeface="Arial" pitchFamily="34" charset="0"/>
              </a:rPr>
              <a:t>(</a:t>
            </a:r>
            <a:r>
              <a:rPr lang="en-US" sz="1800" b="1" dirty="0" err="1" smtClean="0">
                <a:latin typeface="Arial Narrow" pitchFamily="34" charset="0"/>
                <a:cs typeface="Arial" pitchFamily="34" charset="0"/>
              </a:rPr>
              <a:t>i,j</a:t>
            </a:r>
            <a:r>
              <a:rPr lang="en-US" sz="1800" b="1" dirty="0" smtClean="0">
                <a:latin typeface="Arial Narrow" pitchFamily="34" charset="0"/>
                <a:cs typeface="Arial" pitchFamily="34" charset="0"/>
              </a:rPr>
              <a:t>)]</a:t>
            </a:r>
            <a:r>
              <a:rPr lang="en-US" sz="1800" dirty="0" smtClean="0">
                <a:latin typeface="Arial Narrow" pitchFamily="34" charset="0"/>
                <a:cs typeface="Arial" pitchFamily="34" charset="0"/>
              </a:rPr>
              <a:t>;  </a:t>
            </a:r>
            <a:r>
              <a:rPr lang="en-US" sz="1800" dirty="0" err="1" smtClean="0">
                <a:latin typeface="Arial Narrow" pitchFamily="34" charset="0"/>
                <a:cs typeface="Arial" pitchFamily="34" charset="0"/>
              </a:rPr>
              <a:t>i</a:t>
            </a:r>
            <a:r>
              <a:rPr lang="en-US" sz="1800" dirty="0" smtClean="0">
                <a:latin typeface="Arial Narrow" pitchFamily="34" charset="0"/>
                <a:cs typeface="Arial" pitchFamily="34" charset="0"/>
              </a:rPr>
              <a:t> = 1 to 512; and j = 1 to 512;</a:t>
            </a:r>
          </a:p>
          <a:p>
            <a:endParaRPr lang="en-US" sz="1800" dirty="0" smtClean="0">
              <a:latin typeface="Arial Narrow" pitchFamily="34" charset="0"/>
            </a:endParaRPr>
          </a:p>
          <a:p>
            <a:r>
              <a:rPr lang="en-US" sz="1800" b="1" i="1" u="sng" dirty="0" smtClean="0">
                <a:latin typeface="Arial Narrow" pitchFamily="34" charset="0"/>
              </a:rPr>
              <a:t>step 6:</a:t>
            </a:r>
            <a:r>
              <a:rPr lang="en-US" sz="1800" dirty="0" smtClean="0">
                <a:latin typeface="Arial Narrow" pitchFamily="34" charset="0"/>
              </a:rPr>
              <a:t> The dimension of test data is </a:t>
            </a:r>
            <a:r>
              <a:rPr lang="en-US" sz="1800" b="1" dirty="0" smtClean="0">
                <a:latin typeface="Arial Narrow" pitchFamily="34" charset="0"/>
              </a:rPr>
              <a:t>(4 * (512 * 512));</a:t>
            </a:r>
          </a:p>
          <a:p>
            <a:endParaRPr lang="en-US" sz="1800" b="1" dirty="0" smtClean="0">
              <a:latin typeface="Arial Narrow" pitchFamily="34" charset="0"/>
            </a:endParaRPr>
          </a:p>
          <a:p>
            <a:r>
              <a:rPr lang="en-US" sz="1800" b="1" i="1" u="sng" dirty="0" smtClean="0">
                <a:latin typeface="Arial Narrow" pitchFamily="34" charset="0"/>
              </a:rPr>
              <a:t>Step 7:</a:t>
            </a:r>
            <a:r>
              <a:rPr lang="en-US" sz="1800" dirty="0" smtClean="0">
                <a:latin typeface="Arial Narrow" pitchFamily="34" charset="0"/>
              </a:rPr>
              <a:t> For each pixel location of test image Run the loop from </a:t>
            </a:r>
            <a:r>
              <a:rPr lang="en-US" sz="1800" b="1" dirty="0" err="1" smtClean="0">
                <a:latin typeface="Arial Narrow" pitchFamily="34" charset="0"/>
              </a:rPr>
              <a:t>i</a:t>
            </a:r>
            <a:r>
              <a:rPr lang="en-US" sz="1800" b="1" dirty="0" smtClean="0">
                <a:latin typeface="Arial Narrow" pitchFamily="34" charset="0"/>
              </a:rPr>
              <a:t> = 1 to (512*512) </a:t>
            </a:r>
            <a:r>
              <a:rPr lang="en-US" sz="1800" dirty="0" smtClean="0">
                <a:latin typeface="Arial Narrow" pitchFamily="34" charset="0"/>
              </a:rPr>
              <a:t>Do </a:t>
            </a:r>
          </a:p>
          <a:p>
            <a:endParaRPr lang="en-US" sz="1800" dirty="0" smtClean="0">
              <a:latin typeface="Arial Narrow" pitchFamily="34" charset="0"/>
            </a:endParaRPr>
          </a:p>
          <a:p>
            <a:r>
              <a:rPr lang="en-US" sz="1800" b="1" i="1" u="sng" dirty="0" smtClean="0">
                <a:latin typeface="Arial Narrow" pitchFamily="34" charset="0"/>
              </a:rPr>
              <a:t>Step 8:</a:t>
            </a:r>
            <a:r>
              <a:rPr lang="en-US" sz="1800" dirty="0" smtClean="0">
                <a:latin typeface="Arial Narrow" pitchFamily="34" charset="0"/>
              </a:rPr>
              <a:t> For </a:t>
            </a:r>
            <a:r>
              <a:rPr lang="en-US" sz="1800" b="1" dirty="0" smtClean="0">
                <a:latin typeface="Arial Narrow" pitchFamily="34" charset="0"/>
              </a:rPr>
              <a:t>river class </a:t>
            </a:r>
            <a:r>
              <a:rPr lang="en-US" sz="1800" dirty="0" smtClean="0">
                <a:latin typeface="Arial Narrow" pitchFamily="34" charset="0"/>
              </a:rPr>
              <a:t>calculate </a:t>
            </a:r>
            <a:r>
              <a:rPr lang="en-US" sz="1800" b="1" dirty="0" smtClean="0">
                <a:latin typeface="Arial Narrow" pitchFamily="34" charset="0"/>
              </a:rPr>
              <a:t>(</a:t>
            </a:r>
            <a:r>
              <a:rPr lang="en-US" sz="1800" b="1" dirty="0" err="1" smtClean="0">
                <a:latin typeface="Arial Narrow" pitchFamily="34" charset="0"/>
              </a:rPr>
              <a:t>test_data</a:t>
            </a:r>
            <a:r>
              <a:rPr lang="en-US" sz="1800" b="1" dirty="0" smtClean="0">
                <a:latin typeface="Arial Narrow" pitchFamily="34" charset="0"/>
              </a:rPr>
              <a:t>  – T1) deviation and (</a:t>
            </a:r>
            <a:r>
              <a:rPr lang="en-US" sz="1800" b="1" dirty="0" err="1" smtClean="0">
                <a:latin typeface="Arial Narrow" pitchFamily="34" charset="0"/>
              </a:rPr>
              <a:t>test_data</a:t>
            </a:r>
            <a:r>
              <a:rPr lang="en-US" sz="1800" b="1" dirty="0" smtClean="0">
                <a:latin typeface="Arial Narrow" pitchFamily="34" charset="0"/>
              </a:rPr>
              <a:t>  – T1)</a:t>
            </a:r>
            <a:r>
              <a:rPr lang="en-US" sz="1800" b="1" baseline="30000" dirty="0" smtClean="0">
                <a:latin typeface="Arial Narrow" pitchFamily="34" charset="0"/>
              </a:rPr>
              <a:t>T</a:t>
            </a:r>
            <a:r>
              <a:rPr lang="en-US" sz="1800" b="1" dirty="0" smtClean="0">
                <a:latin typeface="Arial Narrow" pitchFamily="34" charset="0"/>
              </a:rPr>
              <a:t> Then Multiply it</a:t>
            </a:r>
            <a:r>
              <a:rPr lang="en-US" sz="1800" dirty="0" smtClean="0">
                <a:latin typeface="Arial Narrow" pitchFamily="34" charset="0"/>
              </a:rPr>
              <a:t>  : 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</a:t>
            </a:r>
            <a:r>
              <a:rPr lang="en-US" sz="1800" dirty="0" err="1" smtClean="0">
                <a:latin typeface="Arial Narrow" pitchFamily="34" charset="0"/>
              </a:rPr>
              <a:t>River_class</a:t>
            </a:r>
            <a:r>
              <a:rPr lang="en-US" sz="1800" dirty="0" smtClean="0">
                <a:latin typeface="Arial Narrow" pitchFamily="34" charset="0"/>
              </a:rPr>
              <a:t> = </a:t>
            </a:r>
            <a:r>
              <a:rPr lang="en-US" sz="1800" dirty="0" smtClean="0">
                <a:latin typeface="Arial Narrow" pitchFamily="34" charset="0"/>
              </a:rPr>
              <a:t>(-0.5) </a:t>
            </a:r>
            <a:r>
              <a:rPr lang="en-US" sz="1800" dirty="0" smtClean="0">
                <a:latin typeface="Arial Narrow" pitchFamily="34" charset="0"/>
              </a:rPr>
              <a:t>*(</a:t>
            </a:r>
            <a:r>
              <a:rPr lang="en-US" sz="1800" dirty="0" err="1" smtClean="0">
                <a:latin typeface="Arial Narrow" pitchFamily="34" charset="0"/>
              </a:rPr>
              <a:t>Test_data</a:t>
            </a:r>
            <a:r>
              <a:rPr lang="en-US" sz="1800" dirty="0" smtClean="0">
                <a:latin typeface="Arial Narrow" pitchFamily="34" charset="0"/>
              </a:rPr>
              <a:t>  – T1)</a:t>
            </a:r>
            <a:r>
              <a:rPr lang="en-US" sz="1800" baseline="30000" dirty="0" smtClean="0">
                <a:latin typeface="Arial Narrow" pitchFamily="34" charset="0"/>
              </a:rPr>
              <a:t>T</a:t>
            </a:r>
            <a:r>
              <a:rPr lang="en-US" sz="1800" dirty="0" smtClean="0">
                <a:latin typeface="Arial Narrow" pitchFamily="34" charset="0"/>
              </a:rPr>
              <a:t> * Inverse (</a:t>
            </a:r>
            <a:r>
              <a:rPr lang="en-US" sz="1800" dirty="0" err="1" smtClean="0">
                <a:latin typeface="Arial Narrow" pitchFamily="34" charset="0"/>
              </a:rPr>
              <a:t>Covariance_matrix_Riverclass</a:t>
            </a:r>
            <a:r>
              <a:rPr lang="en-US" sz="1800" dirty="0" smtClean="0">
                <a:latin typeface="Arial Narrow" pitchFamily="34" charset="0"/>
              </a:rPr>
              <a:t>) *(</a:t>
            </a:r>
            <a:r>
              <a:rPr lang="en-US" sz="1800" dirty="0" err="1" smtClean="0">
                <a:latin typeface="Arial Narrow" pitchFamily="34" charset="0"/>
              </a:rPr>
              <a:t>Test_data</a:t>
            </a:r>
            <a:r>
              <a:rPr lang="en-US" sz="1800" dirty="0" smtClean="0">
                <a:latin typeface="Arial Narrow" pitchFamily="34" charset="0"/>
              </a:rPr>
              <a:t>  – T1)</a:t>
            </a:r>
          </a:p>
          <a:p>
            <a:endParaRPr lang="en-US" sz="1800" dirty="0" smtClean="0">
              <a:latin typeface="Arial Narrow" pitchFamily="34" charset="0"/>
            </a:endParaRPr>
          </a:p>
          <a:p>
            <a:r>
              <a:rPr lang="en-US" sz="1800" b="1" i="1" u="sng" dirty="0" smtClean="0">
                <a:latin typeface="Arial Narrow" pitchFamily="34" charset="0"/>
              </a:rPr>
              <a:t>Step 9:</a:t>
            </a:r>
            <a:r>
              <a:rPr lang="en-US" sz="1800" dirty="0" smtClean="0">
                <a:latin typeface="Arial Narrow" pitchFamily="34" charset="0"/>
              </a:rPr>
              <a:t> For </a:t>
            </a:r>
            <a:r>
              <a:rPr lang="en-US" sz="1800" b="1" dirty="0" smtClean="0">
                <a:latin typeface="Arial Narrow" pitchFamily="34" charset="0"/>
              </a:rPr>
              <a:t>Non_river class </a:t>
            </a:r>
            <a:r>
              <a:rPr lang="en-US" sz="1800" dirty="0" smtClean="0">
                <a:latin typeface="Arial Narrow" pitchFamily="34" charset="0"/>
              </a:rPr>
              <a:t>calculate (</a:t>
            </a:r>
            <a:r>
              <a:rPr lang="en-US" sz="1800" dirty="0" err="1" smtClean="0">
                <a:latin typeface="Arial Narrow" pitchFamily="34" charset="0"/>
              </a:rPr>
              <a:t>test_data</a:t>
            </a:r>
            <a:r>
              <a:rPr lang="en-US" sz="1800" dirty="0" smtClean="0">
                <a:latin typeface="Arial Narrow" pitchFamily="34" charset="0"/>
              </a:rPr>
              <a:t>  – T2) deviation and (</a:t>
            </a:r>
            <a:r>
              <a:rPr lang="en-US" sz="1800" dirty="0" err="1" smtClean="0">
                <a:latin typeface="Arial Narrow" pitchFamily="34" charset="0"/>
              </a:rPr>
              <a:t>test_data</a:t>
            </a:r>
            <a:r>
              <a:rPr lang="en-US" sz="1800" dirty="0" smtClean="0">
                <a:latin typeface="Arial Narrow" pitchFamily="34" charset="0"/>
              </a:rPr>
              <a:t>  – T2)</a:t>
            </a:r>
            <a:r>
              <a:rPr lang="en-US" sz="1800" baseline="30000" dirty="0" smtClean="0">
                <a:latin typeface="Arial Narrow" pitchFamily="34" charset="0"/>
              </a:rPr>
              <a:t>T</a:t>
            </a:r>
            <a:r>
              <a:rPr lang="en-US" sz="1800" dirty="0" smtClean="0">
                <a:latin typeface="Arial Narrow" pitchFamily="34" charset="0"/>
              </a:rPr>
              <a:t> Then Multiply it :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</a:t>
            </a:r>
            <a:r>
              <a:rPr lang="en-US" sz="1800" dirty="0" err="1" smtClean="0">
                <a:latin typeface="Arial Narrow" pitchFamily="34" charset="0"/>
              </a:rPr>
              <a:t>Nonriver</a:t>
            </a:r>
            <a:r>
              <a:rPr lang="en-US" sz="1800" dirty="0" smtClean="0">
                <a:latin typeface="Arial Narrow" pitchFamily="34" charset="0"/>
              </a:rPr>
              <a:t> class = </a:t>
            </a:r>
            <a:r>
              <a:rPr lang="en-US" sz="1800" dirty="0" smtClean="0">
                <a:latin typeface="Arial Narrow" pitchFamily="34" charset="0"/>
              </a:rPr>
              <a:t>(-0.5) * (</a:t>
            </a:r>
            <a:r>
              <a:rPr lang="en-US" sz="1800" dirty="0" err="1" smtClean="0">
                <a:latin typeface="Arial Narrow" pitchFamily="34" charset="0"/>
              </a:rPr>
              <a:t>Test_data</a:t>
            </a:r>
            <a:r>
              <a:rPr lang="en-US" sz="1800" dirty="0" smtClean="0">
                <a:latin typeface="Arial Narrow" pitchFamily="34" charset="0"/>
              </a:rPr>
              <a:t>  – T2)</a:t>
            </a:r>
            <a:r>
              <a:rPr lang="en-US" sz="1800" baseline="30000" dirty="0" smtClean="0">
                <a:latin typeface="Arial Narrow" pitchFamily="34" charset="0"/>
              </a:rPr>
              <a:t>T</a:t>
            </a:r>
            <a:r>
              <a:rPr lang="en-US" sz="1800" dirty="0" smtClean="0">
                <a:latin typeface="Arial Narrow" pitchFamily="34" charset="0"/>
              </a:rPr>
              <a:t> * Inverse (</a:t>
            </a:r>
            <a:r>
              <a:rPr lang="en-US" sz="1800" dirty="0" err="1" smtClean="0">
                <a:latin typeface="Arial Narrow" pitchFamily="34" charset="0"/>
              </a:rPr>
              <a:t>Covariance_matrix_NonRiverclass</a:t>
            </a:r>
            <a:r>
              <a:rPr lang="en-US" sz="1800" dirty="0" smtClean="0">
                <a:latin typeface="Arial Narrow" pitchFamily="34" charset="0"/>
              </a:rPr>
              <a:t>) *(</a:t>
            </a:r>
            <a:r>
              <a:rPr lang="en-US" sz="1800" dirty="0" err="1" smtClean="0">
                <a:latin typeface="Arial Narrow" pitchFamily="34" charset="0"/>
              </a:rPr>
              <a:t>Test_data</a:t>
            </a:r>
            <a:r>
              <a:rPr lang="en-US" sz="1800" dirty="0" smtClean="0">
                <a:latin typeface="Arial Narrow" pitchFamily="34" charset="0"/>
              </a:rPr>
              <a:t>  – T2)</a:t>
            </a:r>
          </a:p>
          <a:p>
            <a:endParaRPr lang="en-US" sz="1800" b="1" dirty="0" smtClean="0">
              <a:latin typeface="Arial Narrow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533400"/>
            <a:ext cx="8763000" cy="6629400"/>
          </a:xfrm>
        </p:spPr>
        <p:txBody>
          <a:bodyPr>
            <a:normAutofit/>
          </a:bodyPr>
          <a:lstStyle/>
          <a:p>
            <a:r>
              <a:rPr lang="en-US" sz="1800" b="1" i="1" u="sng" dirty="0" smtClean="0">
                <a:latin typeface="Arial Narrow" pitchFamily="34" charset="0"/>
              </a:rPr>
              <a:t>Step 10: </a:t>
            </a:r>
            <a:r>
              <a:rPr lang="en-US" sz="1800" dirty="0" smtClean="0">
                <a:latin typeface="Arial Narrow" pitchFamily="34" charset="0"/>
              </a:rPr>
              <a:t>Calculate density function </a:t>
            </a:r>
            <a:r>
              <a:rPr lang="en-US" sz="1800" b="1" dirty="0" smtClean="0">
                <a:latin typeface="Arial Narrow" pitchFamily="34" charset="0"/>
              </a:rPr>
              <a:t>p1</a:t>
            </a:r>
            <a:r>
              <a:rPr lang="en-US" sz="1800" dirty="0" smtClean="0">
                <a:latin typeface="Arial Narrow" pitchFamily="34" charset="0"/>
              </a:rPr>
              <a:t> for </a:t>
            </a:r>
            <a:r>
              <a:rPr lang="en-US" sz="1800" b="1" dirty="0" smtClean="0">
                <a:latin typeface="Arial Narrow" pitchFamily="34" charset="0"/>
              </a:rPr>
              <a:t>river class </a:t>
            </a:r>
            <a:r>
              <a:rPr lang="en-US" sz="1800" dirty="0" smtClean="0">
                <a:latin typeface="Arial Narrow" pitchFamily="34" charset="0"/>
              </a:rPr>
              <a:t>where </a:t>
            </a:r>
            <a:r>
              <a:rPr lang="en-US" sz="1800" b="1" dirty="0" smtClean="0">
                <a:latin typeface="Arial Narrow" pitchFamily="34" charset="0"/>
              </a:rPr>
              <a:t>P1 = 0.3 </a:t>
            </a:r>
            <a:r>
              <a:rPr lang="en-US" sz="1800" dirty="0" smtClean="0">
                <a:latin typeface="Arial Narrow" pitchFamily="34" charset="0"/>
              </a:rPr>
              <a:t>given 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</a:t>
            </a:r>
            <a:r>
              <a:rPr lang="en-US" sz="1800" b="1" dirty="0" smtClean="0">
                <a:latin typeface="Arial Narrow" pitchFamily="34" charset="0"/>
              </a:rPr>
              <a:t>p1</a:t>
            </a:r>
            <a:r>
              <a:rPr lang="en-US" sz="1800" dirty="0" smtClean="0">
                <a:latin typeface="Arial Narrow" pitchFamily="34" charset="0"/>
              </a:rPr>
              <a:t> = </a:t>
            </a:r>
            <a:r>
              <a:rPr lang="en-US" sz="1800" dirty="0" smtClean="0">
                <a:latin typeface="Arial Narrow" pitchFamily="34" charset="0"/>
              </a:rPr>
              <a:t> </a:t>
            </a:r>
            <a:r>
              <a:rPr lang="en-US" sz="1800" dirty="0" smtClean="0">
                <a:latin typeface="Arial Narrow" pitchFamily="34" charset="0"/>
              </a:rPr>
              <a:t>1/</a:t>
            </a:r>
            <a:r>
              <a:rPr lang="en-US" sz="1800" dirty="0" err="1" smtClean="0">
                <a:latin typeface="Arial Narrow" pitchFamily="34" charset="0"/>
              </a:rPr>
              <a:t>sqrt</a:t>
            </a:r>
            <a:r>
              <a:rPr lang="en-US" sz="1800" dirty="0" smtClean="0">
                <a:latin typeface="Arial Narrow" pitchFamily="34" charset="0"/>
              </a:rPr>
              <a:t>( Determinant of </a:t>
            </a:r>
            <a:r>
              <a:rPr lang="en-US" sz="1800" dirty="0" err="1" smtClean="0">
                <a:latin typeface="Arial Narrow" pitchFamily="34" charset="0"/>
              </a:rPr>
              <a:t>Covariance_matrix_Riverclass</a:t>
            </a:r>
            <a:r>
              <a:rPr lang="en-US" sz="1800" dirty="0" smtClean="0">
                <a:latin typeface="Arial Narrow" pitchFamily="34" charset="0"/>
              </a:rPr>
              <a:t>) * exp(</a:t>
            </a:r>
            <a:r>
              <a:rPr lang="en-US" sz="1800" dirty="0" err="1" smtClean="0">
                <a:latin typeface="Arial Narrow" pitchFamily="34" charset="0"/>
              </a:rPr>
              <a:t>River_class</a:t>
            </a:r>
            <a:r>
              <a:rPr lang="en-US" sz="1800" dirty="0" smtClean="0">
                <a:latin typeface="Arial Narrow" pitchFamily="34" charset="0"/>
              </a:rPr>
              <a:t>);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(Here we apply multivariate Normal </a:t>
            </a:r>
            <a:r>
              <a:rPr lang="en-US" sz="1800" dirty="0" err="1" smtClean="0">
                <a:latin typeface="Arial Narrow" pitchFamily="34" charset="0"/>
              </a:rPr>
              <a:t>Distrubution</a:t>
            </a:r>
            <a:r>
              <a:rPr lang="en-US" sz="1800" dirty="0" smtClean="0">
                <a:latin typeface="Arial Narrow" pitchFamily="34" charset="0"/>
              </a:rPr>
              <a:t>)</a:t>
            </a:r>
          </a:p>
          <a:p>
            <a:pPr>
              <a:buNone/>
            </a:pPr>
            <a:endParaRPr lang="en-US" sz="1800" dirty="0" smtClean="0">
              <a:latin typeface="Arial Narrow" pitchFamily="34" charset="0"/>
            </a:endParaRPr>
          </a:p>
          <a:p>
            <a:r>
              <a:rPr lang="en-US" sz="1800" b="1" i="1" u="sng" dirty="0" smtClean="0">
                <a:latin typeface="Arial Narrow" pitchFamily="34" charset="0"/>
              </a:rPr>
              <a:t>Step 11</a:t>
            </a:r>
            <a:r>
              <a:rPr lang="en-US" sz="1800" b="1" i="1" dirty="0" smtClean="0">
                <a:latin typeface="Arial Narrow" pitchFamily="34" charset="0"/>
              </a:rPr>
              <a:t>: </a:t>
            </a:r>
            <a:r>
              <a:rPr lang="en-US" sz="1800" dirty="0" smtClean="0">
                <a:latin typeface="Arial Narrow" pitchFamily="34" charset="0"/>
              </a:rPr>
              <a:t>Calculate density function </a:t>
            </a:r>
            <a:r>
              <a:rPr lang="en-US" sz="1800" b="1" dirty="0" smtClean="0">
                <a:latin typeface="Arial Narrow" pitchFamily="34" charset="0"/>
              </a:rPr>
              <a:t>p2</a:t>
            </a:r>
            <a:r>
              <a:rPr lang="en-US" sz="1800" dirty="0" smtClean="0">
                <a:latin typeface="Arial Narrow" pitchFamily="34" charset="0"/>
              </a:rPr>
              <a:t> for </a:t>
            </a:r>
            <a:r>
              <a:rPr lang="en-US" sz="1800" b="1" dirty="0" err="1" smtClean="0">
                <a:latin typeface="Arial Narrow" pitchFamily="34" charset="0"/>
              </a:rPr>
              <a:t>nonriver</a:t>
            </a:r>
            <a:r>
              <a:rPr lang="en-US" sz="1800" b="1" dirty="0" smtClean="0">
                <a:latin typeface="Arial Narrow" pitchFamily="34" charset="0"/>
              </a:rPr>
              <a:t> class </a:t>
            </a:r>
            <a:r>
              <a:rPr lang="en-US" sz="1800" dirty="0" smtClean="0">
                <a:latin typeface="Arial Narrow" pitchFamily="34" charset="0"/>
              </a:rPr>
              <a:t>where </a:t>
            </a:r>
            <a:r>
              <a:rPr lang="en-US" sz="1800" b="1" dirty="0" smtClean="0">
                <a:latin typeface="Arial Narrow" pitchFamily="34" charset="0"/>
              </a:rPr>
              <a:t>P2 = 0.7 </a:t>
            </a:r>
            <a:r>
              <a:rPr lang="en-US" sz="1800" dirty="0" smtClean="0">
                <a:latin typeface="Arial Narrow" pitchFamily="34" charset="0"/>
              </a:rPr>
              <a:t>given 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</a:t>
            </a:r>
            <a:r>
              <a:rPr lang="en-US" sz="1800" b="1" dirty="0" smtClean="0">
                <a:latin typeface="Arial Narrow" pitchFamily="34" charset="0"/>
              </a:rPr>
              <a:t>p2</a:t>
            </a:r>
            <a:r>
              <a:rPr lang="en-US" sz="1800" dirty="0" smtClean="0">
                <a:latin typeface="Arial Narrow" pitchFamily="34" charset="0"/>
              </a:rPr>
              <a:t> = </a:t>
            </a:r>
            <a:r>
              <a:rPr lang="en-US" sz="1800" dirty="0" smtClean="0">
                <a:latin typeface="Arial Narrow" pitchFamily="34" charset="0"/>
              </a:rPr>
              <a:t>1/</a:t>
            </a:r>
            <a:r>
              <a:rPr lang="en-US" sz="1800" dirty="0" err="1" smtClean="0">
                <a:latin typeface="Arial Narrow" pitchFamily="34" charset="0"/>
              </a:rPr>
              <a:t>sqrt</a:t>
            </a:r>
            <a:r>
              <a:rPr lang="en-US" sz="1800" dirty="0" smtClean="0">
                <a:latin typeface="Arial Narrow" pitchFamily="34" charset="0"/>
              </a:rPr>
              <a:t>( Determinant of </a:t>
            </a:r>
            <a:r>
              <a:rPr lang="en-US" sz="1800" dirty="0" err="1" smtClean="0">
                <a:latin typeface="Arial Narrow" pitchFamily="34" charset="0"/>
              </a:rPr>
              <a:t>Covariance_matrix_nonRiverclass</a:t>
            </a:r>
            <a:r>
              <a:rPr lang="en-US" sz="1800" dirty="0" smtClean="0">
                <a:latin typeface="Arial Narrow" pitchFamily="34" charset="0"/>
              </a:rPr>
              <a:t>) * exp(</a:t>
            </a:r>
            <a:r>
              <a:rPr lang="en-US" sz="1800" dirty="0" err="1" smtClean="0">
                <a:latin typeface="Arial Narrow" pitchFamily="34" charset="0"/>
              </a:rPr>
              <a:t>NonRiver_class</a:t>
            </a:r>
            <a:r>
              <a:rPr lang="en-US" sz="1800" dirty="0" smtClean="0">
                <a:latin typeface="Arial Narrow" pitchFamily="34" charset="0"/>
              </a:rPr>
              <a:t>);</a:t>
            </a:r>
          </a:p>
          <a:p>
            <a:endParaRPr lang="en-US" sz="1800" dirty="0" smtClean="0">
              <a:latin typeface="Arial Narrow" pitchFamily="34" charset="0"/>
            </a:endParaRPr>
          </a:p>
          <a:p>
            <a:r>
              <a:rPr lang="en-US" sz="1800" b="1" i="1" u="sng" dirty="0" smtClean="0">
                <a:latin typeface="Arial Narrow" pitchFamily="34" charset="0"/>
              </a:rPr>
              <a:t>Step 12:</a:t>
            </a:r>
            <a:r>
              <a:rPr lang="en-US" sz="1800" b="1" i="1" dirty="0" smtClean="0">
                <a:latin typeface="Arial Narrow" pitchFamily="34" charset="0"/>
              </a:rPr>
              <a:t>  </a:t>
            </a:r>
            <a:r>
              <a:rPr lang="en-US" sz="1800" dirty="0" smtClean="0">
                <a:latin typeface="Arial Narrow" pitchFamily="34" charset="0"/>
              </a:rPr>
              <a:t>For </a:t>
            </a:r>
            <a:r>
              <a:rPr lang="en-US" sz="1800" b="1" dirty="0" smtClean="0">
                <a:latin typeface="Arial Narrow" pitchFamily="34" charset="0"/>
              </a:rPr>
              <a:t>each pixel location </a:t>
            </a:r>
            <a:r>
              <a:rPr lang="en-US" sz="1800" dirty="0" smtClean="0">
                <a:latin typeface="Arial Narrow" pitchFamily="34" charset="0"/>
              </a:rPr>
              <a:t>of test image apply </a:t>
            </a:r>
            <a:r>
              <a:rPr lang="en-US" sz="1800" dirty="0" err="1" smtClean="0">
                <a:latin typeface="Arial Narrow" pitchFamily="34" charset="0"/>
              </a:rPr>
              <a:t>baye’s</a:t>
            </a:r>
            <a:r>
              <a:rPr lang="en-US" sz="1800" dirty="0" smtClean="0">
                <a:latin typeface="Arial Narrow" pitchFamily="34" charset="0"/>
              </a:rPr>
              <a:t> rule  </a:t>
            </a:r>
            <a:r>
              <a:rPr lang="en-US" sz="1800" b="1" dirty="0" smtClean="0">
                <a:latin typeface="Arial Narrow" pitchFamily="34" charset="0"/>
              </a:rPr>
              <a:t>(P1 * p1) &gt;= (P2 * p2)</a:t>
            </a:r>
            <a:r>
              <a:rPr lang="en-US" sz="1800" dirty="0" smtClean="0">
                <a:latin typeface="Arial Narrow" pitchFamily="34" charset="0"/>
              </a:rPr>
              <a:t> then 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</a:t>
            </a:r>
            <a:r>
              <a:rPr lang="en-US" sz="1800" dirty="0" err="1" smtClean="0">
                <a:latin typeface="Arial Narrow" pitchFamily="34" charset="0"/>
              </a:rPr>
              <a:t>Out_image</a:t>
            </a:r>
            <a:r>
              <a:rPr lang="en-US" sz="1800" dirty="0" smtClean="0">
                <a:latin typeface="Arial Narrow" pitchFamily="34" charset="0"/>
              </a:rPr>
              <a:t>(</a:t>
            </a:r>
            <a:r>
              <a:rPr lang="en-US" sz="1800" dirty="0" err="1" smtClean="0">
                <a:latin typeface="Arial Narrow" pitchFamily="34" charset="0"/>
              </a:rPr>
              <a:t>i</a:t>
            </a:r>
            <a:r>
              <a:rPr lang="en-US" sz="1800" dirty="0" smtClean="0">
                <a:latin typeface="Arial Narrow" pitchFamily="34" charset="0"/>
              </a:rPr>
              <a:t>) = 255 (River class)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	Else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</a:t>
            </a:r>
            <a:r>
              <a:rPr lang="en-US" sz="1800" dirty="0" err="1" smtClean="0">
                <a:latin typeface="Arial Narrow" pitchFamily="34" charset="0"/>
              </a:rPr>
              <a:t>Out_image</a:t>
            </a:r>
            <a:r>
              <a:rPr lang="en-US" sz="1800" dirty="0" smtClean="0">
                <a:latin typeface="Arial Narrow" pitchFamily="34" charset="0"/>
              </a:rPr>
              <a:t>(</a:t>
            </a:r>
            <a:r>
              <a:rPr lang="en-US" sz="1800" dirty="0" err="1" smtClean="0">
                <a:latin typeface="Arial Narrow" pitchFamily="34" charset="0"/>
              </a:rPr>
              <a:t>i</a:t>
            </a:r>
            <a:r>
              <a:rPr lang="en-US" sz="1800" dirty="0" smtClean="0">
                <a:latin typeface="Arial Narrow" pitchFamily="34" charset="0"/>
              </a:rPr>
              <a:t>) = 0; (</a:t>
            </a:r>
            <a:r>
              <a:rPr lang="en-US" sz="1800" dirty="0" err="1" smtClean="0">
                <a:latin typeface="Arial Narrow" pitchFamily="34" charset="0"/>
              </a:rPr>
              <a:t>Nonriver</a:t>
            </a:r>
            <a:r>
              <a:rPr lang="en-US" sz="1800" dirty="0" smtClean="0">
                <a:latin typeface="Arial Narrow" pitchFamily="34" charset="0"/>
              </a:rPr>
              <a:t> class)</a:t>
            </a:r>
          </a:p>
          <a:p>
            <a:pPr>
              <a:buNone/>
            </a:pPr>
            <a:endParaRPr lang="en-US" sz="1800" dirty="0" smtClean="0">
              <a:latin typeface="Arial Narrow" pitchFamily="34" charset="0"/>
            </a:endParaRPr>
          </a:p>
          <a:p>
            <a:r>
              <a:rPr lang="en-US" sz="1800" b="1" i="1" u="sng" dirty="0" smtClean="0"/>
              <a:t>Step 13 </a:t>
            </a:r>
            <a:r>
              <a:rPr lang="en-US" sz="1800" b="1" i="1" dirty="0" smtClean="0"/>
              <a:t>: </a:t>
            </a:r>
            <a:r>
              <a:rPr lang="en-US" sz="1800" dirty="0" err="1" smtClean="0"/>
              <a:t>Goto</a:t>
            </a:r>
            <a:r>
              <a:rPr lang="en-US" sz="1800" dirty="0" smtClean="0"/>
              <a:t> </a:t>
            </a:r>
            <a:r>
              <a:rPr lang="en-US" sz="1800" b="1" dirty="0" smtClean="0"/>
              <a:t>step 7;</a:t>
            </a:r>
            <a:r>
              <a:rPr lang="en-US" sz="1800" dirty="0" smtClean="0"/>
              <a:t> </a:t>
            </a:r>
          </a:p>
          <a:p>
            <a:pPr>
              <a:buNone/>
            </a:pPr>
            <a:endParaRPr lang="en-US" sz="1800" dirty="0" smtClean="0">
              <a:latin typeface="Arial Narrow" pitchFamily="34" charset="0"/>
            </a:endParaRPr>
          </a:p>
          <a:p>
            <a:r>
              <a:rPr lang="en-US" sz="1800" b="1" i="1" u="sng" dirty="0" smtClean="0">
                <a:latin typeface="Arial Narrow" pitchFamily="34" charset="0"/>
              </a:rPr>
              <a:t>Step 14: </a:t>
            </a:r>
            <a:r>
              <a:rPr lang="en-US" sz="1800" dirty="0" smtClean="0">
                <a:latin typeface="Arial Narrow" pitchFamily="34" charset="0"/>
              </a:rPr>
              <a:t>Show the three output image </a:t>
            </a:r>
            <a:r>
              <a:rPr lang="en-US" sz="1800" dirty="0" err="1" smtClean="0">
                <a:latin typeface="Arial Narrow" pitchFamily="34" charset="0"/>
              </a:rPr>
              <a:t>Image</a:t>
            </a:r>
            <a:r>
              <a:rPr lang="en-US" sz="1800" dirty="0" smtClean="0">
                <a:latin typeface="Arial Narrow" pitchFamily="34" charset="0"/>
              </a:rPr>
              <a:t> using </a:t>
            </a:r>
            <a:r>
              <a:rPr lang="en-US" sz="1800" dirty="0" err="1" smtClean="0">
                <a:latin typeface="Arial Narrow" pitchFamily="34" charset="0"/>
              </a:rPr>
              <a:t>imshow</a:t>
            </a:r>
            <a:r>
              <a:rPr lang="en-US" sz="1800" dirty="0" smtClean="0">
                <a:latin typeface="Arial Narrow" pitchFamily="34" charset="0"/>
              </a:rPr>
              <a:t> function for three cases: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Case 1 : River class (Prior </a:t>
            </a:r>
            <a:r>
              <a:rPr lang="en-US" sz="1800" dirty="0" err="1" smtClean="0">
                <a:latin typeface="Arial Narrow" pitchFamily="34" charset="0"/>
              </a:rPr>
              <a:t>Prob</a:t>
            </a:r>
            <a:r>
              <a:rPr lang="en-US" sz="1800" dirty="0" smtClean="0">
                <a:latin typeface="Arial Narrow" pitchFamily="34" charset="0"/>
              </a:rPr>
              <a:t>: ) = 0.3 , </a:t>
            </a:r>
            <a:r>
              <a:rPr lang="en-US" sz="1800" dirty="0" err="1" smtClean="0">
                <a:latin typeface="Arial Narrow" pitchFamily="34" charset="0"/>
              </a:rPr>
              <a:t>Nonriver</a:t>
            </a:r>
            <a:r>
              <a:rPr lang="en-US" sz="1800" dirty="0" smtClean="0">
                <a:latin typeface="Arial Narrow" pitchFamily="34" charset="0"/>
              </a:rPr>
              <a:t> class(Prior </a:t>
            </a:r>
            <a:r>
              <a:rPr lang="en-US" sz="1800" dirty="0" err="1" smtClean="0">
                <a:latin typeface="Arial Narrow" pitchFamily="34" charset="0"/>
              </a:rPr>
              <a:t>Prob</a:t>
            </a:r>
            <a:r>
              <a:rPr lang="en-US" sz="1800" dirty="0" smtClean="0">
                <a:latin typeface="Arial Narrow" pitchFamily="34" charset="0"/>
                <a:sym typeface="Wingdings" pitchFamily="2" charset="2"/>
              </a:rPr>
              <a:t>) = 0.7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Case 2 : River class (Prior </a:t>
            </a:r>
            <a:r>
              <a:rPr lang="en-US" sz="1800" dirty="0" err="1" smtClean="0">
                <a:latin typeface="Arial Narrow" pitchFamily="34" charset="0"/>
              </a:rPr>
              <a:t>Prob</a:t>
            </a:r>
            <a:r>
              <a:rPr lang="en-US" sz="1800" dirty="0" smtClean="0">
                <a:latin typeface="Arial Narrow" pitchFamily="34" charset="0"/>
              </a:rPr>
              <a:t>: ) = 0.7 , </a:t>
            </a:r>
            <a:r>
              <a:rPr lang="en-US" sz="1800" dirty="0" err="1" smtClean="0">
                <a:latin typeface="Arial Narrow" pitchFamily="34" charset="0"/>
              </a:rPr>
              <a:t>Nonriver</a:t>
            </a:r>
            <a:r>
              <a:rPr lang="en-US" sz="1800" dirty="0" smtClean="0">
                <a:latin typeface="Arial Narrow" pitchFamily="34" charset="0"/>
              </a:rPr>
              <a:t> class(Prior </a:t>
            </a:r>
            <a:r>
              <a:rPr lang="en-US" sz="1800" dirty="0" err="1" smtClean="0">
                <a:latin typeface="Arial Narrow" pitchFamily="34" charset="0"/>
              </a:rPr>
              <a:t>Prob</a:t>
            </a:r>
            <a:r>
              <a:rPr lang="en-US" sz="1800" dirty="0" smtClean="0">
                <a:latin typeface="Arial Narrow" pitchFamily="34" charset="0"/>
                <a:sym typeface="Wingdings" pitchFamily="2" charset="2"/>
              </a:rPr>
              <a:t>) = 0.3</a:t>
            </a:r>
          </a:p>
          <a:p>
            <a:pPr>
              <a:buNone/>
            </a:pPr>
            <a:r>
              <a:rPr lang="en-US" sz="1800" dirty="0" smtClean="0">
                <a:latin typeface="Arial Narrow" pitchFamily="34" charset="0"/>
              </a:rPr>
              <a:t>	Case 3 : River class (Prior </a:t>
            </a:r>
            <a:r>
              <a:rPr lang="en-US" sz="1800" dirty="0" err="1" smtClean="0">
                <a:latin typeface="Arial Narrow" pitchFamily="34" charset="0"/>
              </a:rPr>
              <a:t>Prob</a:t>
            </a:r>
            <a:r>
              <a:rPr lang="en-US" sz="1800" dirty="0" smtClean="0">
                <a:latin typeface="Arial Narrow" pitchFamily="34" charset="0"/>
              </a:rPr>
              <a:t>: ) = 0.5 , </a:t>
            </a:r>
            <a:r>
              <a:rPr lang="en-US" sz="1800" dirty="0" err="1" smtClean="0">
                <a:latin typeface="Arial Narrow" pitchFamily="34" charset="0"/>
              </a:rPr>
              <a:t>Nonriver</a:t>
            </a:r>
            <a:r>
              <a:rPr lang="en-US" sz="1800" dirty="0" smtClean="0">
                <a:latin typeface="Arial Narrow" pitchFamily="34" charset="0"/>
              </a:rPr>
              <a:t> class(Prior </a:t>
            </a:r>
            <a:r>
              <a:rPr lang="en-US" sz="1800" dirty="0" err="1" smtClean="0">
                <a:latin typeface="Arial Narrow" pitchFamily="34" charset="0"/>
              </a:rPr>
              <a:t>Prob</a:t>
            </a:r>
            <a:r>
              <a:rPr lang="en-US" sz="1800" dirty="0" smtClean="0">
                <a:latin typeface="Arial Narrow" pitchFamily="34" charset="0"/>
                <a:sym typeface="Wingdings" pitchFamily="2" charset="2"/>
              </a:rPr>
              <a:t>) = 0.5</a:t>
            </a:r>
          </a:p>
          <a:p>
            <a:pPr>
              <a:buNone/>
            </a:pPr>
            <a:endParaRPr lang="en-US" sz="1800" dirty="0" smtClean="0">
              <a:latin typeface="Arial Narrow" pitchFamily="34" charset="0"/>
              <a:sym typeface="Wingdings" pitchFamily="2" charset="2"/>
            </a:endParaRPr>
          </a:p>
          <a:p>
            <a:pPr>
              <a:buNone/>
            </a:pPr>
            <a:endParaRPr lang="en-US" sz="1800" dirty="0" smtClean="0">
              <a:latin typeface="Arial Narrow" pitchFamily="34" charset="0"/>
              <a:sym typeface="Wingdings" pitchFamily="2" charset="2"/>
            </a:endParaRPr>
          </a:p>
          <a:p>
            <a:endParaRPr lang="en-US" sz="1800" dirty="0" smtClean="0">
              <a:latin typeface="Arial Narrow" pitchFamily="34" charset="0"/>
            </a:endParaRPr>
          </a:p>
          <a:p>
            <a:endParaRPr lang="en-US" sz="1800" dirty="0" smtClean="0">
              <a:latin typeface="Arial Narrow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5572125"/>
            <a:ext cx="883920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1295400" y="21608"/>
            <a:ext cx="678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How to choose </a:t>
            </a:r>
            <a:r>
              <a:rPr lang="en-US" sz="2800" b="1" dirty="0" smtClean="0"/>
              <a:t>Training sample </a:t>
            </a:r>
            <a:r>
              <a:rPr lang="en-US" sz="2800" b="1" dirty="0" smtClean="0"/>
              <a:t>points </a:t>
            </a:r>
            <a:endParaRPr lang="en-US" sz="28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540081"/>
            <a:ext cx="6677025" cy="50420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457200"/>
            <a:ext cx="8229600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Examples on Satellite images of Kolkata: Given Input Images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7010400" y="3124200"/>
            <a:ext cx="1828800" cy="1752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R Band Image</a:t>
            </a:r>
          </a:p>
          <a:p>
            <a:pPr algn="ctr"/>
            <a:r>
              <a:rPr lang="en-US" sz="2400" b="1" dirty="0" smtClean="0"/>
              <a:t>(512 * 512)</a:t>
            </a:r>
            <a:endParaRPr lang="en-US" sz="2400" b="1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28800" y="1600200"/>
            <a:ext cx="49149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858000" y="2590800"/>
            <a:ext cx="1828800" cy="1752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G</a:t>
            </a:r>
            <a:r>
              <a:rPr lang="en-US" sz="2400" b="1" dirty="0" smtClean="0"/>
              <a:t> Band Image</a:t>
            </a:r>
          </a:p>
          <a:p>
            <a:pPr algn="ctr"/>
            <a:r>
              <a:rPr lang="en-US" sz="2400" b="1" dirty="0" smtClean="0"/>
              <a:t>(512 * 512)</a:t>
            </a:r>
            <a:endParaRPr lang="en-US" sz="2400" b="1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00200" y="962025"/>
            <a:ext cx="4924425" cy="493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781800" y="2286000"/>
            <a:ext cx="1828800" cy="1752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B Band Image</a:t>
            </a:r>
          </a:p>
          <a:p>
            <a:pPr algn="ctr"/>
            <a:r>
              <a:rPr lang="en-US" sz="2400" b="1" dirty="0" smtClean="0"/>
              <a:t>(512 * 512)</a:t>
            </a:r>
            <a:endParaRPr lang="en-US" sz="2400" b="1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00200" y="1066800"/>
            <a:ext cx="4895850" cy="4924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086600" y="2133600"/>
            <a:ext cx="1828800" cy="1752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I</a:t>
            </a:r>
            <a:r>
              <a:rPr lang="en-US" sz="2400" b="1" dirty="0" smtClean="0"/>
              <a:t> Band Image</a:t>
            </a:r>
          </a:p>
          <a:p>
            <a:pPr algn="ctr"/>
            <a:r>
              <a:rPr lang="en-US" sz="2400" b="1" dirty="0" smtClean="0"/>
              <a:t>(512 * 512)</a:t>
            </a:r>
            <a:endParaRPr lang="en-US" sz="2400" b="1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52600" y="962025"/>
            <a:ext cx="4933950" cy="493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248400"/>
            <a:ext cx="7772400" cy="4572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Bayes Rule: P1 = 0.3 and P2 = 0.7</a:t>
            </a:r>
            <a:endParaRPr lang="en-US" b="1" dirty="0"/>
          </a:p>
        </p:txBody>
      </p:sp>
      <p:pic>
        <p:nvPicPr>
          <p:cNvPr id="1027" name="Picture 3" descr="C:\Users\Anup\Desktop\bayes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47800" y="609600"/>
            <a:ext cx="6448425" cy="569595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52400" y="56272"/>
            <a:ext cx="899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Output Image (River Class and Non River Class </a:t>
            </a:r>
            <a:endParaRPr lang="en-US" sz="3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1171</TotalTime>
  <Words>485</Words>
  <Application>Microsoft Office PowerPoint</Application>
  <PresentationFormat>On-screen Show (4:3)</PresentationFormat>
  <Paragraphs>87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Bayes’ Decision Theory and it’s Practical Implementation on Satellite Images </vt:lpstr>
      <vt:lpstr>How to Implement </vt:lpstr>
      <vt:lpstr>Slide 3</vt:lpstr>
      <vt:lpstr>Slide 4</vt:lpstr>
      <vt:lpstr>Examples on Satellite images of Kolkata: Given Input Images</vt:lpstr>
      <vt:lpstr>Slide 6</vt:lpstr>
      <vt:lpstr>Slide 7</vt:lpstr>
      <vt:lpstr>Slide 8</vt:lpstr>
      <vt:lpstr>Bayes Rule: P1 = 0.3 and P2 = 0.7</vt:lpstr>
      <vt:lpstr>Bayes Rule: P1 = 0.7 and P2 = 0.3</vt:lpstr>
      <vt:lpstr>Bayes Rule: P1 = 0.5 and P2 = 0.5</vt:lpstr>
      <vt:lpstr>Multivariate Normal Distribution</vt:lpstr>
      <vt:lpstr>Concept of Covariance </vt:lpstr>
      <vt:lpstr>Slide 14</vt:lpstr>
      <vt:lpstr>Slide 15</vt:lpstr>
      <vt:lpstr>Probability Density Function</vt:lpstr>
      <vt:lpstr>Normal Distribution </vt:lpstr>
      <vt:lpstr>Slide 18</vt:lpstr>
      <vt:lpstr>Implementation process of Density Function </vt:lpstr>
      <vt:lpstr>Slide 20</vt:lpstr>
      <vt:lpstr>Slide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Practical Implementation on Baye’s Decision Rule </dc:title>
  <dc:creator>Anup</dc:creator>
  <cp:lastModifiedBy>Anup</cp:lastModifiedBy>
  <cp:revision>36</cp:revision>
  <dcterms:created xsi:type="dcterms:W3CDTF">2013-01-23T17:53:55Z</dcterms:created>
  <dcterms:modified xsi:type="dcterms:W3CDTF">2014-01-14T19:47:12Z</dcterms:modified>
</cp:coreProperties>
</file>

<file path=docProps/thumbnail.jpeg>
</file>